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79" r:id="rId6"/>
    <p:sldId id="277" r:id="rId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68"/>
  </p:normalViewPr>
  <p:slideViewPr>
    <p:cSldViewPr snapToGrid="0">
      <p:cViewPr varScale="1">
        <p:scale>
          <a:sx n="127" d="100"/>
          <a:sy n="127" d="100"/>
        </p:scale>
        <p:origin x="1392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312ebb692f_12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312ebb692f_12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312ebb692f_1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312ebb692f_1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Chapter break agenda black with bracket">
  <p:cSld name="Custom Layout 1 1_1">
    <p:bg>
      <p:bgPr>
        <a:solidFill>
          <a:srgbClr val="00000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title"/>
          </p:nvPr>
        </p:nvSpPr>
        <p:spPr>
          <a:xfrm>
            <a:off x="464100" y="2726967"/>
            <a:ext cx="2787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None/>
              <a:defRPr sz="30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Arial"/>
              <a:buNone/>
              <a:defRPr sz="48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/>
          <p:nvPr/>
        </p:nvSpPr>
        <p:spPr>
          <a:xfrm>
            <a:off x="3664990" y="495464"/>
            <a:ext cx="1057200" cy="47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lang="en-US" sz="225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1100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898000" y="678500"/>
            <a:ext cx="3737100" cy="54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b="1">
                <a:highlight>
                  <a:schemeClr val="lt1"/>
                </a:highlight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b="1"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_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/>
          <p:nvPr/>
        </p:nvSpPr>
        <p:spPr>
          <a:xfrm>
            <a:off x="4572000" y="-179533"/>
            <a:ext cx="4572000" cy="703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1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Google Shape;41;p11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_3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/>
          <p:nvPr/>
        </p:nvSpPr>
        <p:spPr>
          <a:xfrm>
            <a:off x="4572000" y="-179533"/>
            <a:ext cx="4572000" cy="703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2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2">
  <p:cSld name="Section title and description_4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/>
          <p:nvPr/>
        </p:nvSpPr>
        <p:spPr>
          <a:xfrm>
            <a:off x="4572000" y="-179533"/>
            <a:ext cx="4572000" cy="703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3">
  <p:cSld name="Section title and description_5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/>
          <p:nvPr/>
        </p:nvSpPr>
        <p:spPr>
          <a:xfrm>
            <a:off x="4572000" y="-179533"/>
            <a:ext cx="4572000" cy="703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4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2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with 3 column">
  <p:cSld name="Headline with 3 colum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6215500" y="1550700"/>
            <a:ext cx="2403600" cy="4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2"/>
          </p:nvPr>
        </p:nvSpPr>
        <p:spPr>
          <a:xfrm>
            <a:off x="3274550" y="1579553"/>
            <a:ext cx="2403600" cy="4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3"/>
          </p:nvPr>
        </p:nvSpPr>
        <p:spPr>
          <a:xfrm>
            <a:off x="405375" y="1606433"/>
            <a:ext cx="2403600" cy="4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Blank">
  <p:cSld name="CUSTOM_7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Two Column Format Gold Right">
  <p:cSld name="Section title and description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/>
          <p:nvPr/>
        </p:nvSpPr>
        <p:spPr>
          <a:xfrm>
            <a:off x="4572000" y="-179533"/>
            <a:ext cx="4572000" cy="703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7"/>
          <p:cNvSpPr txBox="1">
            <a:spLocks noGrp="1"/>
          </p:cNvSpPr>
          <p:nvPr>
            <p:ph type="body" idx="1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3837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Title plus white horizontal block  and gold heading">
  <p:cSld name="CUSTOM_2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/>
          <p:nvPr/>
        </p:nvSpPr>
        <p:spPr>
          <a:xfrm>
            <a:off x="-9600" y="-53667"/>
            <a:ext cx="9163200" cy="2400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 Cover and intro logo top left" type="title">
  <p:cSld name="TITLE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>
            <a:spLocks noGrp="1"/>
          </p:cNvSpPr>
          <p:nvPr>
            <p:ph type="ctrTitle"/>
          </p:nvPr>
        </p:nvSpPr>
        <p:spPr>
          <a:xfrm>
            <a:off x="311708" y="2821567"/>
            <a:ext cx="85206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subTitle" idx="1"/>
          </p:nvPr>
        </p:nvSpPr>
        <p:spPr>
          <a:xfrm>
            <a:off x="311700" y="5607633"/>
            <a:ext cx="81516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73" name="Google Shape;73;p19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45068" y="249396"/>
            <a:ext cx="3844969" cy="1067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Title Slide Gold Sun">
  <p:cSld name="CUSTOM_8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20"/>
          <p:cNvPicPr preferRelativeResize="0"/>
          <p:nvPr/>
        </p:nvPicPr>
        <p:blipFill rotWithShape="1">
          <a:blip r:embed="rId2">
            <a:alphaModFix/>
          </a:blip>
          <a:srcRect b="29306"/>
          <a:stretch/>
        </p:blipFill>
        <p:spPr>
          <a:xfrm>
            <a:off x="0" y="2936"/>
            <a:ext cx="9144001" cy="4843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20" descr="ASU_Horiz_RGB_Digital_MaroonGol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6818" y="5089696"/>
            <a:ext cx="3844969" cy="10671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20"/>
          <p:cNvSpPr txBox="1">
            <a:spLocks noGrp="1"/>
          </p:cNvSpPr>
          <p:nvPr>
            <p:ph type="ctrTitle"/>
          </p:nvPr>
        </p:nvSpPr>
        <p:spPr>
          <a:xfrm>
            <a:off x="647650" y="1816433"/>
            <a:ext cx="81363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body" idx="1"/>
          </p:nvPr>
        </p:nvSpPr>
        <p:spPr>
          <a:xfrm>
            <a:off x="4373450" y="5314839"/>
            <a:ext cx="44589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 b="1" i="0" u="none" strike="noStrike" cap="none">
                <a:solidFill>
                  <a:srgbClr val="000000"/>
                </a:solidFill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Gold chapter break or bold statement gold">
  <p:cSld name="Gold chapter break or bold statement gold">
    <p:bg>
      <p:bgPr>
        <a:solidFill>
          <a:schemeClr val="accen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1101367"/>
            <a:ext cx="62463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5" name="Google Shape;15;p3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 r="57818"/>
          <a:stretch/>
        </p:blipFill>
        <p:spPr>
          <a:xfrm>
            <a:off x="7541375" y="5598533"/>
            <a:ext cx="1244950" cy="1092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Title slide with photo placeholder">
  <p:cSld name="CUSTOM_8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/>
          <p:nvPr/>
        </p:nvSpPr>
        <p:spPr>
          <a:xfrm>
            <a:off x="-5375" y="-32200"/>
            <a:ext cx="9144000" cy="48789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EFEFEF"/>
                </a:solidFill>
                <a:latin typeface="Arial"/>
                <a:ea typeface="Arial"/>
                <a:cs typeface="Arial"/>
                <a:sym typeface="Arial"/>
              </a:rPr>
              <a:t>Place a photo over this space</a:t>
            </a:r>
            <a:endParaRPr sz="1400" b="0" i="0" u="none" strike="noStrike" cap="none">
              <a:solidFill>
                <a:srgbClr val="EFEFE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21" descr="ASU_Horiz_RGB_Digital_MaroonGol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6818" y="5089696"/>
            <a:ext cx="3844969" cy="1067101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647650" y="1816433"/>
            <a:ext cx="81363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5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body" idx="1"/>
          </p:nvPr>
        </p:nvSpPr>
        <p:spPr>
          <a:xfrm>
            <a:off x="4373450" y="5314839"/>
            <a:ext cx="4458900" cy="7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 b="1" i="0" u="none" strike="noStrike" cap="none">
                <a:solidFill>
                  <a:srgbClr val="000000"/>
                </a:solidFill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 i="0" u="none" strike="noStrike" cap="none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Speaker Intro Black (small photo)">
  <p:cSld name="CUSTOM_6">
    <p:bg>
      <p:bgPr>
        <a:solidFill>
          <a:schemeClr val="dk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>
            <a:spLocks noGrp="1"/>
          </p:cNvSpPr>
          <p:nvPr>
            <p:ph type="title"/>
          </p:nvPr>
        </p:nvSpPr>
        <p:spPr>
          <a:xfrm>
            <a:off x="3733800" y="1710967"/>
            <a:ext cx="5181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8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2"/>
          <p:cNvSpPr/>
          <p:nvPr/>
        </p:nvSpPr>
        <p:spPr>
          <a:xfrm>
            <a:off x="1200150" y="1498600"/>
            <a:ext cx="1657200" cy="2234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2"/>
          <p:cNvSpPr txBox="1">
            <a:spLocks noGrp="1"/>
          </p:cNvSpPr>
          <p:nvPr>
            <p:ph type="subTitle" idx="1"/>
          </p:nvPr>
        </p:nvSpPr>
        <p:spPr>
          <a:xfrm>
            <a:off x="3733800" y="1397000"/>
            <a:ext cx="4838700" cy="4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body" idx="2"/>
          </p:nvPr>
        </p:nvSpPr>
        <p:spPr>
          <a:xfrm>
            <a:off x="3733800" y="3987800"/>
            <a:ext cx="4838700" cy="11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 Left headline with text and subheading">
  <p:cSld name="1_19 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/>
          </p:nvPr>
        </p:nvSpPr>
        <p:spPr>
          <a:xfrm>
            <a:off x="311699" y="593367"/>
            <a:ext cx="33789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2188684"/>
            <a:ext cx="3378900" cy="36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Title plus white horizontal block and black heading">
  <p:cSld name="CUSTOM_2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/>
          <p:nvPr/>
        </p:nvSpPr>
        <p:spPr>
          <a:xfrm>
            <a:off x="-9600" y="-53667"/>
            <a:ext cx="9163200" cy="2400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Headline with text  1 black background">
  <p:cSld name="1_19 Headline with text 1">
    <p:bg>
      <p:bgPr>
        <a:solidFill>
          <a:schemeClr val="dk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body" idx="1"/>
          </p:nvPr>
        </p:nvSpPr>
        <p:spPr>
          <a:xfrm>
            <a:off x="311699" y="1606433"/>
            <a:ext cx="7820400" cy="4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7" name="Google Shape;97;p2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Headline with 3 column">
  <p:cSld name="1_Title only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>
            <a:spLocks noGrp="1"/>
          </p:cNvSpPr>
          <p:nvPr>
            <p:ph type="body" idx="1"/>
          </p:nvPr>
        </p:nvSpPr>
        <p:spPr>
          <a:xfrm>
            <a:off x="6215500" y="1550700"/>
            <a:ext cx="2403600" cy="4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0" name="Google Shape;100;p26"/>
          <p:cNvSpPr txBox="1">
            <a:spLocks noGrp="1"/>
          </p:cNvSpPr>
          <p:nvPr>
            <p:ph type="body" idx="2"/>
          </p:nvPr>
        </p:nvSpPr>
        <p:spPr>
          <a:xfrm>
            <a:off x="3274550" y="1579553"/>
            <a:ext cx="2403600" cy="4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Google Shape;101;p26"/>
          <p:cNvSpPr txBox="1">
            <a:spLocks noGrp="1"/>
          </p:cNvSpPr>
          <p:nvPr>
            <p:ph type="body" idx="3"/>
          </p:nvPr>
        </p:nvSpPr>
        <p:spPr>
          <a:xfrm>
            <a:off x="405375" y="1606433"/>
            <a:ext cx="2403600" cy="4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Google Shape;102;p2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 Chapter Break White with small gold bar">
  <p:cSld name="CUSTOM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 txBox="1">
            <a:spLocks noGrp="1"/>
          </p:cNvSpPr>
          <p:nvPr>
            <p:ph type="subTitle" idx="1"/>
          </p:nvPr>
        </p:nvSpPr>
        <p:spPr>
          <a:xfrm>
            <a:off x="311700" y="1340433"/>
            <a:ext cx="75087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5" name="Google Shape;105;p27"/>
          <p:cNvSpPr txBox="1">
            <a:spLocks noGrp="1"/>
          </p:cNvSpPr>
          <p:nvPr>
            <p:ph type="title"/>
          </p:nvPr>
        </p:nvSpPr>
        <p:spPr>
          <a:xfrm>
            <a:off x="311700" y="15077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 2 Column Format Black Right">
  <p:cSld name="Section title and description_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8"/>
          <p:cNvSpPr/>
          <p:nvPr/>
        </p:nvSpPr>
        <p:spPr>
          <a:xfrm>
            <a:off x="4572000" y="-179533"/>
            <a:ext cx="4572000" cy="703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8"/>
          <p:cNvSpPr txBox="1">
            <a:spLocks noGrp="1"/>
          </p:cNvSpPr>
          <p:nvPr>
            <p:ph type="body" idx="1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Google Shape;109;p2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3837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 Cover Intro White logo left bottom">
  <p:cSld name="Cover Intro Option 2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 txBox="1">
            <a:spLocks noGrp="1"/>
          </p:cNvSpPr>
          <p:nvPr>
            <p:ph type="title"/>
          </p:nvPr>
        </p:nvSpPr>
        <p:spPr>
          <a:xfrm>
            <a:off x="311700" y="17109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29"/>
          <p:cNvSpPr txBox="1">
            <a:spLocks noGrp="1"/>
          </p:cNvSpPr>
          <p:nvPr>
            <p:ph type="subTitle" idx="1"/>
          </p:nvPr>
        </p:nvSpPr>
        <p:spPr>
          <a:xfrm>
            <a:off x="436825" y="1340433"/>
            <a:ext cx="75087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13" name="Google Shape;113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375" y="5065899"/>
            <a:ext cx="3464700" cy="961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Gold chapter break or bold statement gold with subheading">
  <p:cSld name="Gold chapter break or bold statement gold_2">
    <p:bg>
      <p:bgPr>
        <a:solidFill>
          <a:schemeClr val="accent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0"/>
          <p:cNvSpPr txBox="1">
            <a:spLocks noGrp="1"/>
          </p:cNvSpPr>
          <p:nvPr>
            <p:ph type="title"/>
          </p:nvPr>
        </p:nvSpPr>
        <p:spPr>
          <a:xfrm>
            <a:off x="311700" y="17109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7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0"/>
          <p:cNvSpPr txBox="1">
            <a:spLocks noGrp="1"/>
          </p:cNvSpPr>
          <p:nvPr>
            <p:ph type="subTitle" idx="1"/>
          </p:nvPr>
        </p:nvSpPr>
        <p:spPr>
          <a:xfrm>
            <a:off x="436825" y="1340433"/>
            <a:ext cx="75087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 Left heading">
  <p:cSld name="CUSTOM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22689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Maroon chapter break or bold statement with subheading">
  <p:cSld name="Gold chapter break or bold statement gold_2_1">
    <p:bg>
      <p:bgPr>
        <a:solidFill>
          <a:schemeClr val="dk2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1"/>
          <p:cNvSpPr txBox="1">
            <a:spLocks noGrp="1"/>
          </p:cNvSpPr>
          <p:nvPr>
            <p:ph type="title"/>
          </p:nvPr>
        </p:nvSpPr>
        <p:spPr>
          <a:xfrm>
            <a:off x="311700" y="17109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7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31"/>
          <p:cNvSpPr txBox="1">
            <a:spLocks noGrp="1"/>
          </p:cNvSpPr>
          <p:nvPr>
            <p:ph type="subTitle" idx="1"/>
          </p:nvPr>
        </p:nvSpPr>
        <p:spPr>
          <a:xfrm>
            <a:off x="436825" y="1340433"/>
            <a:ext cx="7508700" cy="4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2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32"/>
          <p:cNvSpPr txBox="1">
            <a:spLocks noGrp="1"/>
          </p:cNvSpPr>
          <p:nvPr>
            <p:ph type="body" idx="1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1600"/>
              </a:spcAft>
              <a:buClr>
                <a:schemeClr val="dk1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2"/>
          <p:cNvSpPr txBox="1">
            <a:spLocks noGrp="1"/>
          </p:cNvSpPr>
          <p:nvPr>
            <p:ph type="dt" idx="10"/>
          </p:nvPr>
        </p:nvSpPr>
        <p:spPr>
          <a:xfrm>
            <a:off x="6286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2"/>
          <p:cNvSpPr txBox="1">
            <a:spLocks noGrp="1"/>
          </p:cNvSpPr>
          <p:nvPr>
            <p:ph type="ftr" idx="11"/>
          </p:nvPr>
        </p:nvSpPr>
        <p:spPr>
          <a:xfrm>
            <a:off x="3028950" y="6356350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2"/>
          <p:cNvSpPr txBox="1">
            <a:spLocks noGrp="1"/>
          </p:cNvSpPr>
          <p:nvPr>
            <p:ph type="sldNum" idx="12"/>
          </p:nvPr>
        </p:nvSpPr>
        <p:spPr>
          <a:xfrm>
            <a:off x="6457950" y="6356350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Headline with text 1">
  <p:cSld name="TITLE_ONLY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699" y="1606433"/>
            <a:ext cx="7820400" cy="42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Agenda White with 2 columns">
  <p:cSld name="CUSTOM_3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673025" y="3047200"/>
            <a:ext cx="29274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000">
                <a:highlight>
                  <a:schemeClr val="accent1"/>
                </a:highlight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4168625" y="629933"/>
            <a:ext cx="4340100" cy="55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4" name="Google Shape;24;p6"/>
          <p:cNvCxnSpPr/>
          <p:nvPr/>
        </p:nvCxnSpPr>
        <p:spPr>
          <a:xfrm>
            <a:off x="3891200" y="2512400"/>
            <a:ext cx="0" cy="184050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Text with small vertical photo to the right">
  <p:cSld name="CUSTOM_5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/>
          <p:nvPr/>
        </p:nvSpPr>
        <p:spPr>
          <a:xfrm>
            <a:off x="5387925" y="-17267"/>
            <a:ext cx="3756000" cy="6875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Insert a photo here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967500"/>
            <a:ext cx="4622400" cy="37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46668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Title plus gold horizontal block">
  <p:cSld name="CUSTOM_2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-19225" y="2346933"/>
            <a:ext cx="9163200" cy="4584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 Maroon chapter break or bold statement">
  <p:cSld name="Gold chapter break or bold statement gold_1">
    <p:bg>
      <p:bgPr>
        <a:solidFill>
          <a:schemeClr val="accent2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311700" y="1101367"/>
            <a:ext cx="62463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sz="6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62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4" name="Google Shape;3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551051" y="5589733"/>
            <a:ext cx="1406350" cy="82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ll out plus image 1">
  <p:cSld name="Call out plus image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title"/>
          </p:nvPr>
        </p:nvSpPr>
        <p:spPr>
          <a:xfrm>
            <a:off x="218900" y="305300"/>
            <a:ext cx="1860300" cy="31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65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/>
          <p:nvPr/>
        </p:nvSpPr>
        <p:spPr>
          <a:xfrm>
            <a:off x="7655400" y="6504567"/>
            <a:ext cx="3000000" cy="39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lang="en-US" sz="400" b="0" i="0" u="none" strike="noStrike" cap="non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Copyright © 2020  Arizona Board of Regents.</a:t>
            </a:r>
            <a:endParaRPr sz="400" b="0" i="0" u="none" strike="noStrike" cap="non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3"/>
          <p:cNvSpPr txBox="1">
            <a:spLocks noGrp="1"/>
          </p:cNvSpPr>
          <p:nvPr>
            <p:ph type="ctrTitle" idx="4294967295"/>
          </p:nvPr>
        </p:nvSpPr>
        <p:spPr>
          <a:xfrm>
            <a:off x="648401" y="1607725"/>
            <a:ext cx="79620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5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Collection Strategies for AI-Powered Additive Manufacturing</a:t>
            </a:r>
            <a:endParaRPr sz="3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33"/>
          <p:cNvSpPr txBox="1">
            <a:spLocks noGrp="1"/>
          </p:cNvSpPr>
          <p:nvPr>
            <p:ph type="subTitle" idx="4294967295"/>
          </p:nvPr>
        </p:nvSpPr>
        <p:spPr>
          <a:xfrm>
            <a:off x="4406000" y="5482550"/>
            <a:ext cx="44115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520"/>
              <a:buNone/>
            </a:pPr>
            <a:endParaRPr sz="143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520"/>
              <a:buNone/>
            </a:pPr>
            <a:r>
              <a:rPr lang="en-US" sz="143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Jeet </a:t>
            </a:r>
            <a:r>
              <a:rPr lang="en-US" sz="143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Khut,Nisarg</a:t>
            </a:r>
            <a:r>
              <a:rPr lang="en-US" sz="143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143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Nakrani</a:t>
            </a:r>
            <a:r>
              <a:rPr lang="en-US" sz="143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Nisarg Patel</a:t>
            </a:r>
            <a:endParaRPr sz="143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8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1520"/>
              <a:buNone/>
            </a:pPr>
            <a:r>
              <a:rPr lang="en-US" sz="143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Date: 11-08-2025</a:t>
            </a:r>
            <a:endParaRPr sz="143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33"/>
          <p:cNvSpPr/>
          <p:nvPr/>
        </p:nvSpPr>
        <p:spPr>
          <a:xfrm>
            <a:off x="0" y="0"/>
            <a:ext cx="9144000" cy="5083800"/>
          </a:xfrm>
          <a:prstGeom prst="rect">
            <a:avLst/>
          </a:prstGeom>
          <a:solidFill>
            <a:srgbClr val="FFC627"/>
          </a:solidFill>
          <a:ln w="9525" cap="flat" cmpd="sng">
            <a:solidFill>
              <a:srgbClr val="FFC62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p33"/>
          <p:cNvPicPr preferRelativeResize="0"/>
          <p:nvPr/>
        </p:nvPicPr>
        <p:blipFill rotWithShape="1">
          <a:blip r:embed="rId3">
            <a:alphaModFix/>
          </a:blip>
          <a:srcRect t="3686" b="20619"/>
          <a:stretch/>
        </p:blipFill>
        <p:spPr>
          <a:xfrm>
            <a:off x="0" y="20096"/>
            <a:ext cx="9144000" cy="508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33"/>
          <p:cNvSpPr txBox="1">
            <a:spLocks noGrp="1"/>
          </p:cNvSpPr>
          <p:nvPr>
            <p:ph type="ctrTitle" idx="4294967295"/>
          </p:nvPr>
        </p:nvSpPr>
        <p:spPr>
          <a:xfrm>
            <a:off x="648401" y="934497"/>
            <a:ext cx="7962000" cy="341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End-to-End </a:t>
            </a:r>
            <a:r>
              <a:rPr lang="en-US" sz="2400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IIoT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Data Pipeline: Edge → Database → Visualization (LAB- 12)</a:t>
            </a:r>
            <a:endParaRPr sz="3500" dirty="0"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5" name="Google Shape;135;p33"/>
          <p:cNvSpPr txBox="1"/>
          <p:nvPr/>
        </p:nvSpPr>
        <p:spPr>
          <a:xfrm>
            <a:off x="1022650" y="3236250"/>
            <a:ext cx="7213500" cy="775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To build a real-time IoT data flow using Raspberry Pi and Sense HAT sensors.</a:t>
            </a:r>
            <a:endParaRPr sz="1629"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36" name="Google Shape;13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000" y="5667375"/>
            <a:ext cx="3590525" cy="68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4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639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000" dirty="0">
                <a:highlight>
                  <a:srgbClr val="FFC627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System Architecture</a:t>
            </a:r>
          </a:p>
        </p:txBody>
      </p:sp>
      <p:sp>
        <p:nvSpPr>
          <p:cNvPr id="142" name="Google Shape;142;p34"/>
          <p:cNvSpPr txBox="1">
            <a:spLocks noGrp="1"/>
          </p:cNvSpPr>
          <p:nvPr>
            <p:ph type="body" idx="1"/>
          </p:nvPr>
        </p:nvSpPr>
        <p:spPr>
          <a:xfrm>
            <a:off x="178421" y="1004835"/>
            <a:ext cx="4805561" cy="5488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l">
              <a:buNone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Overview</a:t>
            </a:r>
          </a:p>
          <a:p>
            <a:pPr marL="514350" indent="-285750" algn="just">
              <a:lnSpc>
                <a:spcPct val="100000"/>
              </a:lnSpc>
              <a:buFontTx/>
              <a:buChar char="-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This project demonstrates the full </a:t>
            </a:r>
            <a:r>
              <a:rPr lang="en-US" sz="1600" i="0" u="none" strike="noStrike" dirty="0">
                <a:solidFill>
                  <a:srgbClr val="000000"/>
                </a:solidFill>
                <a:effectLst/>
              </a:rPr>
              <a:t>Industrial Internet of Things (</a:t>
            </a:r>
            <a:r>
              <a:rPr lang="en-US" sz="1600" i="0" u="none" strike="noStrike" dirty="0" err="1">
                <a:solidFill>
                  <a:srgbClr val="000000"/>
                </a:solidFill>
                <a:effectLst/>
              </a:rPr>
              <a:t>IIoT</a:t>
            </a:r>
            <a:r>
              <a:rPr lang="en-US" sz="1600" i="0" u="none" strike="noStrike" dirty="0">
                <a:solidFill>
                  <a:srgbClr val="000000"/>
                </a:solidFill>
                <a:effectLst/>
              </a:rPr>
              <a:t>)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data flow from sensor data collection at the edge to real-time visualization.</a:t>
            </a:r>
          </a:p>
          <a:p>
            <a:pPr marL="228600" indent="0" algn="just">
              <a:lnSpc>
                <a:spcPct val="100000"/>
              </a:lnSpc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How It Works</a:t>
            </a:r>
          </a:p>
          <a:p>
            <a:pPr marL="514350" indent="-285750">
              <a:buFontTx/>
              <a:buChar char="-"/>
            </a:pPr>
            <a:r>
              <a:rPr lang="en-US" sz="1600" b="1" dirty="0"/>
              <a:t>Sense HAT</a:t>
            </a:r>
            <a:r>
              <a:rPr lang="en-US" sz="1600" dirty="0"/>
              <a:t> collects temperature, humidity, pressure, and orientation data.</a:t>
            </a:r>
          </a:p>
          <a:p>
            <a:pPr marL="514350" indent="-285750">
              <a:buFontTx/>
              <a:buChar char="-"/>
            </a:pPr>
            <a:r>
              <a:rPr lang="en-US" sz="1600" b="1" dirty="0"/>
              <a:t>Raspberry Pi </a:t>
            </a:r>
            <a:r>
              <a:rPr lang="en-US" sz="1600" dirty="0"/>
              <a:t>reads sensor values and sends them to the database using SQL commands.</a:t>
            </a:r>
          </a:p>
          <a:p>
            <a:pPr marL="514350" indent="-285750">
              <a:buFontTx/>
              <a:buChar char="-"/>
            </a:pPr>
            <a:r>
              <a:rPr lang="en-US" sz="1600" b="1" dirty="0"/>
              <a:t>PostgreSQL</a:t>
            </a:r>
            <a:r>
              <a:rPr lang="en-US" sz="1600" dirty="0"/>
              <a:t> stores data in a structured table with timestamps.</a:t>
            </a:r>
          </a:p>
          <a:p>
            <a:pPr marL="514350" indent="-285750">
              <a:buFontTx/>
              <a:buChar char="-"/>
            </a:pPr>
            <a:r>
              <a:rPr lang="en-US" sz="1600" b="1" dirty="0" err="1"/>
              <a:t>Streamlit</a:t>
            </a:r>
            <a:r>
              <a:rPr lang="en-US" sz="1600" b="1" dirty="0"/>
              <a:t> Dashboard</a:t>
            </a:r>
            <a:r>
              <a:rPr lang="en-US" sz="1600" dirty="0"/>
              <a:t> retrieves and visualizes the data dynamically as live plots.</a:t>
            </a:r>
          </a:p>
          <a:p>
            <a:pPr marL="228600" indent="0" algn="just">
              <a:lnSpc>
                <a:spcPct val="100000"/>
              </a:lnSpc>
            </a:pPr>
            <a:endParaRPr lang="en-US" b="1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228600" indent="0" algn="just">
              <a:lnSpc>
                <a:spcPct val="100000"/>
              </a:lnSpc>
            </a:pPr>
            <a:endParaRPr lang="en-US" sz="1600" b="1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514350" indent="-285750" algn="just">
              <a:lnSpc>
                <a:spcPct val="100000"/>
              </a:lnSpc>
              <a:buFontTx/>
              <a:buChar char="-"/>
            </a:pPr>
            <a:endParaRPr lang="en-US" sz="1600" b="1" i="0" u="none" strike="noStrike" dirty="0">
              <a:solidFill>
                <a:srgbClr val="000000"/>
              </a:solidFill>
              <a:effectLst/>
            </a:endParaRPr>
          </a:p>
          <a:p>
            <a:pPr marL="952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</a:pPr>
            <a:endParaRPr sz="16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A diagram of a computer program&#10;&#10;AI-generated content may be incorrect.">
            <a:extLst>
              <a:ext uri="{FF2B5EF4-FFF2-40B4-BE49-F238E27FC236}">
                <a16:creationId xmlns:a16="http://schemas.microsoft.com/office/drawing/2014/main" id="{B5AD62B4-6435-4F11-6C29-2BFE5DAE4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4368" y="1356527"/>
            <a:ext cx="3711641" cy="50241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8842C3-E802-6EA2-8B94-0378C7C291CF}"/>
              </a:ext>
            </a:extLst>
          </p:cNvPr>
          <p:cNvSpPr txBox="1"/>
          <p:nvPr/>
        </p:nvSpPr>
        <p:spPr>
          <a:xfrm>
            <a:off x="5064368" y="1356527"/>
            <a:ext cx="1748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Architecture Flow</a:t>
            </a:r>
            <a:endParaRPr lang="en-US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5"/>
          <p:cNvSpPr txBox="1">
            <a:spLocks noGrp="1"/>
          </p:cNvSpPr>
          <p:nvPr>
            <p:ph type="title"/>
          </p:nvPr>
        </p:nvSpPr>
        <p:spPr>
          <a:xfrm>
            <a:off x="628650" y="365125"/>
            <a:ext cx="7886700" cy="950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000" dirty="0">
                <a:highlight>
                  <a:srgbClr val="FFC627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Data Storage in </a:t>
            </a:r>
            <a:r>
              <a:rPr lang="en-US" sz="3000" dirty="0" err="1">
                <a:highlight>
                  <a:srgbClr val="FFC627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postgreSQL</a:t>
            </a:r>
            <a:endParaRPr sz="3000" dirty="0">
              <a:highlight>
                <a:srgbClr val="FFC627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35"/>
          <p:cNvSpPr txBox="1">
            <a:spLocks noGrp="1"/>
          </p:cNvSpPr>
          <p:nvPr>
            <p:ph type="body" idx="1"/>
          </p:nvPr>
        </p:nvSpPr>
        <p:spPr>
          <a:xfrm>
            <a:off x="349150" y="1556775"/>
            <a:ext cx="3800819" cy="48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algn="l">
              <a:buNone/>
            </a:pPr>
            <a:r>
              <a:rPr lang="en-US" sz="1600" b="1" dirty="0"/>
              <a:t>Overview</a:t>
            </a:r>
            <a:endParaRPr lang="en-US" sz="1600" b="1" i="0" u="none" strike="noStrike" dirty="0">
              <a:solidFill>
                <a:srgbClr val="000000"/>
              </a:solidFill>
              <a:effectLst/>
            </a:endParaRPr>
          </a:p>
          <a:p>
            <a:pPr marL="742950" lvl="0" indent="-285750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Sensor readings collected from the 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</a:rPr>
              <a:t>Sense HAT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on the Raspberry Pi are automatically stored in a 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</a:rPr>
              <a:t>PostgreSQL database using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 Python script.</a:t>
            </a:r>
          </a:p>
          <a:p>
            <a:pPr marL="742950" lvl="0" indent="-285750" algn="just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Each record includes temperature, humidity, pressure, and orientation data with a timestamp.</a:t>
            </a:r>
          </a:p>
          <a:p>
            <a:pPr algn="l">
              <a:buNone/>
            </a:pPr>
            <a:r>
              <a:rPr lang="en-US" sz="1600" b="1" i="0" u="none" strike="noStrike" dirty="0">
                <a:solidFill>
                  <a:srgbClr val="000000"/>
                </a:solidFill>
                <a:effectLst/>
              </a:rPr>
              <a:t>Key Points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Data is saved in real time using simple SQL commands.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PostgreSQL keeps the data organized and easy to access.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The stored data is later used in </a:t>
            </a:r>
            <a:r>
              <a:rPr lang="en-US" sz="1600" b="0" i="0" u="none" strike="noStrike" dirty="0" err="1">
                <a:solidFill>
                  <a:srgbClr val="000000"/>
                </a:solidFill>
                <a:effectLst/>
              </a:rPr>
              <a:t>Streamlit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 for live charts and graphs.</a:t>
            </a:r>
          </a:p>
          <a:p>
            <a:pPr marL="742950" lvl="0" indent="-28575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sz="155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B7241B6-4572-A6F7-26B4-4C411F398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278" y="1852784"/>
            <a:ext cx="4449338" cy="435844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6"/>
          <p:cNvSpPr txBox="1">
            <a:spLocks noGrp="1"/>
          </p:cNvSpPr>
          <p:nvPr>
            <p:ph type="title"/>
          </p:nvPr>
        </p:nvSpPr>
        <p:spPr>
          <a:xfrm>
            <a:off x="628650" y="253613"/>
            <a:ext cx="7886700" cy="77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000" dirty="0" err="1">
                <a:highlight>
                  <a:srgbClr val="FFC627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Streamlit</a:t>
            </a:r>
            <a:r>
              <a:rPr lang="en-US" sz="3000" dirty="0">
                <a:highlight>
                  <a:srgbClr val="FFC627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Visualization Dashboard </a:t>
            </a:r>
            <a:endParaRPr sz="3000" dirty="0">
              <a:highlight>
                <a:srgbClr val="FFC627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6" name="Google Shape;156;p36"/>
          <p:cNvSpPr txBox="1">
            <a:spLocks noGrp="1"/>
          </p:cNvSpPr>
          <p:nvPr>
            <p:ph type="body" idx="1"/>
          </p:nvPr>
        </p:nvSpPr>
        <p:spPr>
          <a:xfrm>
            <a:off x="528290" y="990571"/>
            <a:ext cx="3913082" cy="5545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952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Overview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</a:p>
          <a:p>
            <a:pPr marL="38100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Tx/>
              <a:buChar char="-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The </a:t>
            </a:r>
            <a:r>
              <a:rPr lang="en-US" sz="1600" b="1" i="0" u="none" strike="noStrike" dirty="0" err="1">
                <a:solidFill>
                  <a:srgbClr val="000000"/>
                </a:solidFill>
                <a:effectLst/>
              </a:rPr>
              <a:t>Streamlit</a:t>
            </a:r>
            <a:r>
              <a:rPr lang="en-US" sz="1600" b="1" dirty="0"/>
              <a:t> 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</a:rPr>
              <a:t>dashboard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retrieves sensor readings from the PostgreSQL database and displays them as real-time graphs.</a:t>
            </a:r>
          </a:p>
          <a:p>
            <a:pPr marL="381000" lvl="0" indent="-28575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Tx/>
              <a:buChar char="-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Users can adjust the time window and view live changes in environmental data.</a:t>
            </a:r>
            <a:endParaRPr lang="en-US" sz="1600" dirty="0">
              <a:latin typeface="-webkit-standard"/>
            </a:endParaRPr>
          </a:p>
          <a:p>
            <a:pPr marL="3810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Tx/>
              <a:buChar char="-"/>
            </a:pPr>
            <a:endParaRPr lang="en-US" sz="1600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marL="952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</a:pPr>
            <a:r>
              <a:rPr lang="en-US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Key Points</a:t>
            </a:r>
          </a:p>
          <a:p>
            <a:pPr marL="514350" indent="-285750" algn="l">
              <a:buFontTx/>
              <a:buChar char="-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Shows live plots of 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</a:rPr>
              <a:t>temperature, humidity, pressure, and orientation.</a:t>
            </a:r>
            <a:endParaRPr lang="en-US" sz="1600" dirty="0"/>
          </a:p>
          <a:p>
            <a:pPr marL="514350" indent="-285750" algn="l">
              <a:buFontTx/>
              <a:buChar char="-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Updates automatically as new data is added to the database.</a:t>
            </a:r>
          </a:p>
          <a:p>
            <a:pPr marL="514350" indent="-285750" algn="l">
              <a:buFontTx/>
              <a:buChar char="-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Built using </a:t>
            </a:r>
            <a:r>
              <a:rPr lang="en-US" sz="1600" b="1" i="0" u="none" strike="noStrike" dirty="0">
                <a:solidFill>
                  <a:srgbClr val="000000"/>
                </a:solidFill>
                <a:effectLst/>
              </a:rPr>
              <a:t>Python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, </a:t>
            </a:r>
            <a:r>
              <a:rPr lang="en-US" sz="1600" b="1" i="0" u="none" strike="noStrike" dirty="0" err="1">
                <a:solidFill>
                  <a:srgbClr val="000000"/>
                </a:solidFill>
                <a:effectLst/>
              </a:rPr>
              <a:t>Streamlit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, and </a:t>
            </a:r>
            <a:r>
              <a:rPr lang="en-US" sz="1600" b="1" i="0" u="none" strike="noStrike" dirty="0" err="1">
                <a:solidFill>
                  <a:srgbClr val="000000"/>
                </a:solidFill>
                <a:effectLst/>
              </a:rPr>
              <a:t>Plotly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 for smooth visualization.</a:t>
            </a:r>
          </a:p>
          <a:p>
            <a:pPr marL="952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</a:pP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" name="Picture 6" descr="A screenshot of a graph&#10;&#10;AI-generated content may be incorrect.">
            <a:extLst>
              <a:ext uri="{FF2B5EF4-FFF2-40B4-BE49-F238E27FC236}">
                <a16:creationId xmlns:a16="http://schemas.microsoft.com/office/drawing/2014/main" id="{4F7FBCE7-53FC-B5BC-6B89-EC9FACA38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55560"/>
            <a:ext cx="4340888" cy="53800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C6E062-FF33-72D7-D726-131CF7564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41" y="361741"/>
            <a:ext cx="8380325" cy="61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354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0675" y="1319213"/>
            <a:ext cx="5962650" cy="421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020 ASU Template Master">
  <a:themeElements>
    <a:clrScheme name="ASU Pallet">
      <a:dk1>
        <a:srgbClr val="000000"/>
      </a:dk1>
      <a:lt1>
        <a:srgbClr val="FFFFFF"/>
      </a:lt1>
      <a:dk2>
        <a:srgbClr val="951D40"/>
      </a:dk2>
      <a:lt2>
        <a:srgbClr val="5C6670"/>
      </a:lt2>
      <a:accent1>
        <a:srgbClr val="FFC627"/>
      </a:accent1>
      <a:accent2>
        <a:srgbClr val="95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000000"/>
      </a:accent6>
      <a:hlink>
        <a:srgbClr val="951D40"/>
      </a:hlink>
      <a:folHlink>
        <a:srgbClr val="5C667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287</Words>
  <Application>Microsoft Macintosh PowerPoint</Application>
  <PresentationFormat>On-screen Show (4:3)</PresentationFormat>
  <Paragraphs>34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-webkit-standard</vt:lpstr>
      <vt:lpstr>Arial</vt:lpstr>
      <vt:lpstr>Calibri</vt:lpstr>
      <vt:lpstr>Times New Roman</vt:lpstr>
      <vt:lpstr>2020 ASU Template Master</vt:lpstr>
      <vt:lpstr>Data Collection Strategies for AI-Powered Additive Manufacturing</vt:lpstr>
      <vt:lpstr>System Architecture</vt:lpstr>
      <vt:lpstr>Data Storage in postgreSQL</vt:lpstr>
      <vt:lpstr>Streamlit Visualization Dashboard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Nisarg Shaileshkumar Patel (Student)</cp:lastModifiedBy>
  <cp:revision>4</cp:revision>
  <dcterms:modified xsi:type="dcterms:W3CDTF">2025-11-03T22:32:53Z</dcterms:modified>
</cp:coreProperties>
</file>